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1"/>
  </p:handout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6" r:id="rId16"/>
    <p:sldId id="278" r:id="rId17"/>
    <p:sldId id="279" r:id="rId18"/>
    <p:sldId id="280"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19" d="100"/>
          <a:sy n="119" d="100"/>
        </p:scale>
        <p:origin x="120" y="-52"/>
      </p:cViewPr>
      <p:guideLst>
        <p:guide orient="horz" pos="2160"/>
        <p:guide pos="2880"/>
      </p:guideLst>
    </p:cSldViewPr>
  </p:slideViewPr>
  <p:notesTextViewPr>
    <p:cViewPr>
      <p:scale>
        <a:sx n="1" d="1"/>
        <a:sy n="1" d="1"/>
      </p:scale>
      <p:origin x="0" y="0"/>
    </p:cViewPr>
  </p:notesTextViewPr>
  <p:sorterViewPr>
    <p:cViewPr>
      <p:scale>
        <a:sx n="100" d="100"/>
        <a:sy n="100" d="100"/>
      </p:scale>
      <p:origin x="0" y="411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097AF3-084B-4204-AE1D-104CA72E3FE0}" type="datetimeFigureOut">
              <a:rPr lang="nl-BE" smtClean="0"/>
              <a:pPr/>
              <a:t>26/09/2017</a:t>
            </a:fld>
            <a:endParaRPr lang="nl-B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C64E65-6599-45E4-8277-A29293A7F0EC}" type="slidenum">
              <a:rPr lang="nl-BE" smtClean="0"/>
              <a:pPr/>
              <a:t>‹N›</a:t>
            </a:fld>
            <a:endParaRPr lang="nl-BE"/>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9C1B544-67AD-4DE7-BFB0-6DE6F577CC3F}" type="datetimeFigureOut">
              <a:rPr lang="en-GB" smtClean="0"/>
              <a:pPr/>
              <a:t>26/09/2017</a:t>
            </a:fld>
            <a:endParaRPr lang="en-GB"/>
          </a:p>
        </p:txBody>
      </p:sp>
      <p:sp>
        <p:nvSpPr>
          <p:cNvPr id="4" name="Footer Placeholder 3"/>
          <p:cNvSpPr>
            <a:spLocks noGrp="1"/>
          </p:cNvSpPr>
          <p:nvPr>
            <p:ph type="ftr" sz="quarter" idx="11"/>
          </p:nvPr>
        </p:nvSpPr>
        <p:spPr/>
        <p:txBody>
          <a:bodyPr/>
          <a:lstStyle/>
          <a:p>
            <a:endParaRPr lang="en-GB"/>
          </a:p>
        </p:txBody>
      </p:sp>
      <p:pic>
        <p:nvPicPr>
          <p:cNvPr id="6" name="Picture 61" descr="Andysnap_062"/>
          <p:cNvPicPr>
            <a:picLocks noChangeAspect="1" noChangeArrowheads="1"/>
          </p:cNvPicPr>
          <p:nvPr userDrawn="1"/>
        </p:nvPicPr>
        <p:blipFill>
          <a:blip r:embed="rId2" cstate="print">
            <a:clrChange>
              <a:clrFrom>
                <a:srgbClr val="FDFDFD"/>
              </a:clrFrom>
              <a:clrTo>
                <a:srgbClr val="FDFDFD">
                  <a:alpha val="0"/>
                </a:srgbClr>
              </a:clrTo>
            </a:clrChange>
            <a:extLst>
              <a:ext uri="{28A0092B-C50C-407E-A947-70E740481C1C}">
                <a14:useLocalDpi xmlns:a14="http://schemas.microsoft.com/office/drawing/2010/main" xmlns="" val="0"/>
              </a:ext>
            </a:extLst>
          </a:blip>
          <a:srcRect/>
          <a:stretch>
            <a:fillRect/>
          </a:stretch>
        </p:blipFill>
        <p:spPr>
          <a:xfrm>
            <a:off x="476250" y="1509713"/>
            <a:ext cx="8191500" cy="33813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830397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B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hasCustomPrompt="1"/>
          </p:nvPr>
        </p:nvSpPr>
        <p:spPr>
          <a:xfrm>
            <a:off x="1792288" y="5589240"/>
            <a:ext cx="5486400" cy="58296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title style</a:t>
            </a:r>
          </a:p>
        </p:txBody>
      </p:sp>
      <p:sp>
        <p:nvSpPr>
          <p:cNvPr id="5" name="Date Placeholder 4"/>
          <p:cNvSpPr>
            <a:spLocks noGrp="1"/>
          </p:cNvSpPr>
          <p:nvPr>
            <p:ph type="dt" sz="half" idx="10"/>
          </p:nvPr>
        </p:nvSpPr>
        <p:spPr/>
        <p:txBody>
          <a:bodyPr/>
          <a:lstStyle/>
          <a:p>
            <a:fld id="{A9C1B544-67AD-4DE7-BFB0-6DE6F577CC3F}" type="datetimeFigureOut">
              <a:rPr lang="en-GB" smtClean="0"/>
              <a:pPr/>
              <a:t>26/09/2017</a:t>
            </a:fld>
            <a:endParaRPr lang="en-GB"/>
          </a:p>
        </p:txBody>
      </p:sp>
      <p:sp>
        <p:nvSpPr>
          <p:cNvPr id="6" name="Footer Placeholder 5"/>
          <p:cNvSpPr>
            <a:spLocks noGrp="1"/>
          </p:cNvSpPr>
          <p:nvPr>
            <p:ph type="ftr" sz="quarter" idx="11"/>
          </p:nvPr>
        </p:nvSpPr>
        <p:spPr/>
        <p:txBody>
          <a:bodyPr/>
          <a:lstStyle/>
          <a:p>
            <a:endParaRPr lang="en-GB"/>
          </a:p>
        </p:txBody>
      </p:sp>
      <p:pic>
        <p:nvPicPr>
          <p:cNvPr id="9" name="Picture 8"/>
          <p:cNvPicPr>
            <a:picLocks noChangeAspect="1"/>
          </p:cNvPicPr>
          <p:nvPr userDrawn="1"/>
        </p:nvPicPr>
        <p:blipFill>
          <a:blip r:embed="rId2" cstate="print">
            <a:clrChange>
              <a:clrFrom>
                <a:srgbClr val="FFFFFE"/>
              </a:clrFrom>
              <a:clrTo>
                <a:srgbClr val="FFFFFE">
                  <a:alpha val="0"/>
                </a:srgbClr>
              </a:clrTo>
            </a:clrChange>
            <a:extLst>
              <a:ext uri="{28A0092B-C50C-407E-A947-70E740481C1C}">
                <a14:useLocalDpi xmlns:a14="http://schemas.microsoft.com/office/drawing/2010/main" xmlns="" val="0"/>
              </a:ext>
            </a:extLst>
          </a:blip>
          <a:stretch>
            <a:fillRect/>
          </a:stretch>
        </p:blipFill>
        <p:spPr>
          <a:xfrm>
            <a:off x="3779912" y="4768723"/>
            <a:ext cx="1512169" cy="748509"/>
          </a:xfrm>
          <a:prstGeom prst="rect">
            <a:avLst/>
          </a:prstGeom>
          <a:ln>
            <a:noFill/>
          </a:ln>
          <a:effectLst/>
        </p:spPr>
      </p:pic>
    </p:spTree>
    <p:extLst>
      <p:ext uri="{BB962C8B-B14F-4D97-AF65-F5344CB8AC3E}">
        <p14:creationId xmlns:p14="http://schemas.microsoft.com/office/powerpoint/2010/main" xmlns="" val="1298481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ADB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C1B544-67AD-4DE7-BFB0-6DE6F577CC3F}" type="datetimeFigureOut">
              <a:rPr lang="en-GB" smtClean="0"/>
              <a:pPr/>
              <a:t>26/09/2017</a:t>
            </a:fld>
            <a:endParaRPr lang="en-GB"/>
          </a:p>
        </p:txBody>
      </p:sp>
      <p:sp>
        <p:nvSpPr>
          <p:cNvPr id="5" name="Footer Placeholder 4"/>
          <p:cNvSpPr>
            <a:spLocks noGrp="1"/>
          </p:cNvSpPr>
          <p:nvPr>
            <p:ph type="ftr" sz="quarter" idx="11"/>
          </p:nvPr>
        </p:nvSpPr>
        <p:spPr/>
        <p:txBody>
          <a:bodyPr/>
          <a:lstStyle/>
          <a:p>
            <a:endParaRPr lang="en-GB"/>
          </a:p>
        </p:txBody>
      </p:sp>
      <p:pic>
        <p:nvPicPr>
          <p:cNvPr id="7" name="Picture 7" descr="Logo ADB quadri (Small) (2)"/>
          <p:cNvPicPr>
            <a:picLocks noChangeAspect="1" noChangeArrowheads="1"/>
          </p:cNvPicPr>
          <p:nvPr userDrawn="1"/>
        </p:nvPicPr>
        <p:blipFill>
          <a:blip r:embed="rId2" cstate="print">
            <a:clrChange>
              <a:clrFrom>
                <a:srgbClr val="FCFDFF"/>
              </a:clrFrom>
              <a:clrTo>
                <a:srgbClr val="FCFDFF">
                  <a:alpha val="0"/>
                </a:srgbClr>
              </a:clrTo>
            </a:clrChange>
            <a:extLst>
              <a:ext uri="{28A0092B-C50C-407E-A947-70E740481C1C}">
                <a14:useLocalDpi xmlns:a14="http://schemas.microsoft.com/office/drawing/2010/main" xmlns="" val="0"/>
              </a:ext>
            </a:extLst>
          </a:blip>
          <a:srcRect/>
          <a:stretch>
            <a:fillRect/>
          </a:stretch>
        </p:blipFill>
        <p:spPr bwMode="auto">
          <a:xfrm>
            <a:off x="7451725" y="6165850"/>
            <a:ext cx="1187450" cy="588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7236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ADB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0669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5576" y="274638"/>
            <a:ext cx="5721423" cy="61066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7" name="Picture 7" descr="Logo ADB quadri (Small) (2)"/>
          <p:cNvPicPr>
            <a:picLocks noChangeAspect="1" noChangeArrowheads="1"/>
          </p:cNvPicPr>
          <p:nvPr userDrawn="1"/>
        </p:nvPicPr>
        <p:blipFill>
          <a:blip r:embed="rId2" cstate="print">
            <a:clrChange>
              <a:clrFrom>
                <a:srgbClr val="FCFDFF"/>
              </a:clrFrom>
              <a:clrTo>
                <a:srgbClr val="FCFDFF">
                  <a:alpha val="0"/>
                </a:srgbClr>
              </a:clrTo>
            </a:clrChange>
            <a:extLst>
              <a:ext uri="{28A0092B-C50C-407E-A947-70E740481C1C}">
                <a14:useLocalDpi xmlns:a14="http://schemas.microsoft.com/office/drawing/2010/main" xmlns="" val="0"/>
              </a:ext>
            </a:extLst>
          </a:blip>
          <a:srcRect/>
          <a:stretch>
            <a:fillRect/>
          </a:stretch>
        </p:blipFill>
        <p:spPr bwMode="auto">
          <a:xfrm rot="5400000">
            <a:off x="-263748" y="5969793"/>
            <a:ext cx="1187450" cy="588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606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2AEB40-85BE-4B8E-97B5-B5DAA7E99409}" type="datetimeFigureOut">
              <a:rPr lang="en-GB" smtClean="0"/>
              <a:pPr/>
              <a:t>26/09/2017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9E4173C-A04D-4CC0-B2E7-7EC44E07EE26}" type="slidenum">
              <a:rPr lang="en-GB" smtClean="0"/>
              <a:pPr/>
              <a:t>‹N›</a:t>
            </a:fld>
            <a:endParaRPr lang="en-GB"/>
          </a:p>
        </p:txBody>
      </p:sp>
    </p:spTree>
    <p:extLst>
      <p:ext uri="{BB962C8B-B14F-4D97-AF65-F5344CB8AC3E}">
        <p14:creationId xmlns:p14="http://schemas.microsoft.com/office/powerpoint/2010/main" xmlns="" val="185882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DB Title 1 Layout">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9C1B544-67AD-4DE7-BFB0-6DE6F577CC3F}" type="datetimeFigureOut">
              <a:rPr lang="en-GB" smtClean="0"/>
              <a:pPr/>
              <a:t>26/09/2017</a:t>
            </a:fld>
            <a:endParaRPr lang="en-GB"/>
          </a:p>
        </p:txBody>
      </p:sp>
      <p:sp>
        <p:nvSpPr>
          <p:cNvPr id="5" name="Footer Placeholder 4"/>
          <p:cNvSpPr>
            <a:spLocks noGrp="1"/>
          </p:cNvSpPr>
          <p:nvPr>
            <p:ph type="ftr" sz="quarter" idx="11"/>
          </p:nvPr>
        </p:nvSpPr>
        <p:spPr/>
        <p:txBody>
          <a:bodyPr/>
          <a:lstStyle/>
          <a:p>
            <a:endParaRPr lang="en-GB"/>
          </a:p>
        </p:txBody>
      </p:sp>
      <p:pic>
        <p:nvPicPr>
          <p:cNvPr id="9" name="Picture 8"/>
          <p:cNvPicPr>
            <a:picLocks noChangeAspect="1"/>
          </p:cNvPicPr>
          <p:nvPr userDrawn="1"/>
        </p:nvPicPr>
        <p:blipFill>
          <a:blip r:embed="rId2" cstate="print">
            <a:clrChange>
              <a:clrFrom>
                <a:srgbClr val="FFFFFE"/>
              </a:clrFrom>
              <a:clrTo>
                <a:srgbClr val="FFFFFE">
                  <a:alpha val="0"/>
                </a:srgbClr>
              </a:clrTo>
            </a:clrChange>
            <a:extLst>
              <a:ext uri="{28A0092B-C50C-407E-A947-70E740481C1C}">
                <a14:useLocalDpi xmlns:a14="http://schemas.microsoft.com/office/drawing/2010/main" xmlns="" val="0"/>
              </a:ext>
            </a:extLst>
          </a:blip>
          <a:stretch>
            <a:fillRect/>
          </a:stretch>
        </p:blipFill>
        <p:spPr>
          <a:xfrm>
            <a:off x="3779911" y="675208"/>
            <a:ext cx="2071961" cy="1025600"/>
          </a:xfrm>
          <a:prstGeom prst="rect">
            <a:avLst/>
          </a:prstGeom>
          <a:ln>
            <a:noFill/>
          </a:ln>
          <a:effectLst/>
        </p:spPr>
      </p:pic>
    </p:spTree>
    <p:extLst>
      <p:ext uri="{BB962C8B-B14F-4D97-AF65-F5344CB8AC3E}">
        <p14:creationId xmlns:p14="http://schemas.microsoft.com/office/powerpoint/2010/main" xmlns="" val="1894078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DB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C1B544-67AD-4DE7-BFB0-6DE6F577CC3F}" type="datetimeFigureOut">
              <a:rPr lang="en-GB" smtClean="0"/>
              <a:pPr/>
              <a:t>26/09/2017</a:t>
            </a:fld>
            <a:endParaRPr lang="en-GB"/>
          </a:p>
        </p:txBody>
      </p:sp>
      <p:sp>
        <p:nvSpPr>
          <p:cNvPr id="5" name="Footer Placeholder 4"/>
          <p:cNvSpPr>
            <a:spLocks noGrp="1"/>
          </p:cNvSpPr>
          <p:nvPr>
            <p:ph type="ftr" sz="quarter" idx="11"/>
          </p:nvPr>
        </p:nvSpPr>
        <p:spPr/>
        <p:txBody>
          <a:bodyPr/>
          <a:lstStyle/>
          <a:p>
            <a:endParaRPr lang="en-GB"/>
          </a:p>
        </p:txBody>
      </p:sp>
      <p:pic>
        <p:nvPicPr>
          <p:cNvPr id="7" name="Picture 7" descr="Logo ADB quadri (Small) (2)"/>
          <p:cNvPicPr>
            <a:picLocks noChangeAspect="1" noChangeArrowheads="1"/>
          </p:cNvPicPr>
          <p:nvPr userDrawn="1"/>
        </p:nvPicPr>
        <p:blipFill>
          <a:blip r:embed="rId2" cstate="print">
            <a:clrChange>
              <a:clrFrom>
                <a:srgbClr val="FCFDFF"/>
              </a:clrFrom>
              <a:clrTo>
                <a:srgbClr val="FCFDFF">
                  <a:alpha val="0"/>
                </a:srgbClr>
              </a:clrTo>
            </a:clrChange>
            <a:extLst>
              <a:ext uri="{28A0092B-C50C-407E-A947-70E740481C1C}">
                <a14:useLocalDpi xmlns:a14="http://schemas.microsoft.com/office/drawing/2010/main" xmlns="" val="0"/>
              </a:ext>
            </a:extLst>
          </a:blip>
          <a:srcRect/>
          <a:stretch>
            <a:fillRect/>
          </a:stretch>
        </p:blipFill>
        <p:spPr bwMode="auto">
          <a:xfrm>
            <a:off x="7451725" y="6165850"/>
            <a:ext cx="1187450" cy="588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03175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DB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C1B544-67AD-4DE7-BFB0-6DE6F577CC3F}" type="datetimeFigureOut">
              <a:rPr lang="en-GB" smtClean="0"/>
              <a:pPr/>
              <a:t>26/09/2017</a:t>
            </a:fld>
            <a:endParaRPr lang="en-GB"/>
          </a:p>
        </p:txBody>
      </p:sp>
      <p:sp>
        <p:nvSpPr>
          <p:cNvPr id="5" name="Footer Placeholder 4"/>
          <p:cNvSpPr>
            <a:spLocks noGrp="1"/>
          </p:cNvSpPr>
          <p:nvPr>
            <p:ph type="ftr" sz="quarter" idx="11"/>
          </p:nvPr>
        </p:nvSpPr>
        <p:spPr/>
        <p:txBody>
          <a:bodyPr/>
          <a:lstStyle/>
          <a:p>
            <a:endParaRPr lang="en-GB"/>
          </a:p>
        </p:txBody>
      </p:sp>
      <p:pic>
        <p:nvPicPr>
          <p:cNvPr id="7" name="Picture 6"/>
          <p:cNvPicPr>
            <a:picLocks noChangeAspect="1"/>
          </p:cNvPicPr>
          <p:nvPr userDrawn="1"/>
        </p:nvPicPr>
        <p:blipFill>
          <a:blip r:embed="rId2" cstate="print">
            <a:clrChange>
              <a:clrFrom>
                <a:srgbClr val="FFFFFE"/>
              </a:clrFrom>
              <a:clrTo>
                <a:srgbClr val="FFFFFE">
                  <a:alpha val="0"/>
                </a:srgbClr>
              </a:clrTo>
            </a:clrChange>
            <a:extLst>
              <a:ext uri="{28A0092B-C50C-407E-A947-70E740481C1C}">
                <a14:useLocalDpi xmlns:a14="http://schemas.microsoft.com/office/drawing/2010/main" xmlns="" val="0"/>
              </a:ext>
            </a:extLst>
          </a:blip>
          <a:stretch>
            <a:fillRect/>
          </a:stretch>
        </p:blipFill>
        <p:spPr>
          <a:xfrm>
            <a:off x="3779911" y="675208"/>
            <a:ext cx="2071961" cy="1025600"/>
          </a:xfrm>
          <a:prstGeom prst="rect">
            <a:avLst/>
          </a:prstGeom>
          <a:ln>
            <a:noFill/>
          </a:ln>
          <a:effectLst/>
        </p:spPr>
      </p:pic>
    </p:spTree>
    <p:extLst>
      <p:ext uri="{BB962C8B-B14F-4D97-AF65-F5344CB8AC3E}">
        <p14:creationId xmlns:p14="http://schemas.microsoft.com/office/powerpoint/2010/main" xmlns="" val="2687511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ADB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9C1B544-67AD-4DE7-BFB0-6DE6F577CC3F}" type="datetimeFigureOut">
              <a:rPr lang="en-GB" smtClean="0"/>
              <a:pPr/>
              <a:t>26/09/2017</a:t>
            </a:fld>
            <a:endParaRPr lang="en-GB"/>
          </a:p>
        </p:txBody>
      </p:sp>
      <p:sp>
        <p:nvSpPr>
          <p:cNvPr id="6" name="Footer Placeholder 5"/>
          <p:cNvSpPr>
            <a:spLocks noGrp="1"/>
          </p:cNvSpPr>
          <p:nvPr>
            <p:ph type="ftr" sz="quarter" idx="11"/>
          </p:nvPr>
        </p:nvSpPr>
        <p:spPr/>
        <p:txBody>
          <a:bodyPr/>
          <a:lstStyle/>
          <a:p>
            <a:endParaRPr lang="en-GB"/>
          </a:p>
        </p:txBody>
      </p:sp>
      <p:pic>
        <p:nvPicPr>
          <p:cNvPr id="8" name="Picture 7" descr="Logo ADB quadri (Small) (2)"/>
          <p:cNvPicPr>
            <a:picLocks noChangeAspect="1" noChangeArrowheads="1"/>
          </p:cNvPicPr>
          <p:nvPr userDrawn="1"/>
        </p:nvPicPr>
        <p:blipFill>
          <a:blip r:embed="rId2" cstate="print">
            <a:clrChange>
              <a:clrFrom>
                <a:srgbClr val="FCFDFF"/>
              </a:clrFrom>
              <a:clrTo>
                <a:srgbClr val="FCFDFF">
                  <a:alpha val="0"/>
                </a:srgbClr>
              </a:clrTo>
            </a:clrChange>
            <a:extLst>
              <a:ext uri="{28A0092B-C50C-407E-A947-70E740481C1C}">
                <a14:useLocalDpi xmlns:a14="http://schemas.microsoft.com/office/drawing/2010/main" xmlns="" val="0"/>
              </a:ext>
            </a:extLst>
          </a:blip>
          <a:srcRect/>
          <a:stretch>
            <a:fillRect/>
          </a:stretch>
        </p:blipFill>
        <p:spPr bwMode="auto">
          <a:xfrm>
            <a:off x="7451725" y="6165850"/>
            <a:ext cx="1187450" cy="588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23187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ADB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9C1B544-67AD-4DE7-BFB0-6DE6F577CC3F}" type="datetimeFigureOut">
              <a:rPr lang="en-GB" smtClean="0"/>
              <a:pPr/>
              <a:t>26/09/2017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8EC373B-2382-489C-94AF-A793FEA16EF1}" type="slidenum">
              <a:rPr lang="en-GB" smtClean="0"/>
              <a:pPr/>
              <a:t>‹N›</a:t>
            </a:fld>
            <a:endParaRPr lang="en-GB"/>
          </a:p>
        </p:txBody>
      </p:sp>
      <p:pic>
        <p:nvPicPr>
          <p:cNvPr id="10" name="Picture 7" descr="Logo ADB quadri (Small) (2)"/>
          <p:cNvPicPr>
            <a:picLocks noChangeAspect="1" noChangeArrowheads="1"/>
          </p:cNvPicPr>
          <p:nvPr userDrawn="1"/>
        </p:nvPicPr>
        <p:blipFill>
          <a:blip r:embed="rId2" cstate="print">
            <a:clrChange>
              <a:clrFrom>
                <a:srgbClr val="FCFDFF"/>
              </a:clrFrom>
              <a:clrTo>
                <a:srgbClr val="FCFDFF">
                  <a:alpha val="0"/>
                </a:srgbClr>
              </a:clrTo>
            </a:clrChange>
            <a:extLst>
              <a:ext uri="{28A0092B-C50C-407E-A947-70E740481C1C}">
                <a14:useLocalDpi xmlns:a14="http://schemas.microsoft.com/office/drawing/2010/main" xmlns="" val="0"/>
              </a:ext>
            </a:extLst>
          </a:blip>
          <a:srcRect/>
          <a:stretch>
            <a:fillRect/>
          </a:stretch>
        </p:blipFill>
        <p:spPr bwMode="auto">
          <a:xfrm>
            <a:off x="7451725" y="6165850"/>
            <a:ext cx="1187450" cy="588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588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DB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9C1B544-67AD-4DE7-BFB0-6DE6F577CC3F}" type="datetimeFigureOut">
              <a:rPr lang="en-GB" smtClean="0"/>
              <a:pPr/>
              <a:t>26/09/2017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8EC373B-2382-489C-94AF-A793FEA16EF1}" type="slidenum">
              <a:rPr lang="en-GB" smtClean="0"/>
              <a:pPr/>
              <a:t>‹N›</a:t>
            </a:fld>
            <a:endParaRPr lang="en-GB"/>
          </a:p>
        </p:txBody>
      </p:sp>
      <p:pic>
        <p:nvPicPr>
          <p:cNvPr id="7" name="Picture 6"/>
          <p:cNvPicPr>
            <a:picLocks noChangeAspect="1"/>
          </p:cNvPicPr>
          <p:nvPr userDrawn="1"/>
        </p:nvPicPr>
        <p:blipFill>
          <a:blip r:embed="rId2" cstate="print">
            <a:clrChange>
              <a:clrFrom>
                <a:srgbClr val="FFFFFE"/>
              </a:clrFrom>
              <a:clrTo>
                <a:srgbClr val="FFFFFE">
                  <a:alpha val="0"/>
                </a:srgbClr>
              </a:clrTo>
            </a:clrChange>
            <a:extLst>
              <a:ext uri="{28A0092B-C50C-407E-A947-70E740481C1C}">
                <a14:useLocalDpi xmlns:a14="http://schemas.microsoft.com/office/drawing/2010/main" xmlns="" val="0"/>
              </a:ext>
            </a:extLst>
          </a:blip>
          <a:stretch>
            <a:fillRect/>
          </a:stretch>
        </p:blipFill>
        <p:spPr>
          <a:xfrm>
            <a:off x="2483768" y="2708920"/>
            <a:ext cx="4108592" cy="2033712"/>
          </a:xfrm>
          <a:prstGeom prst="rect">
            <a:avLst/>
          </a:prstGeom>
          <a:ln>
            <a:noFill/>
          </a:ln>
          <a:effectLst/>
        </p:spPr>
      </p:pic>
    </p:spTree>
    <p:extLst>
      <p:ext uri="{BB962C8B-B14F-4D97-AF65-F5344CB8AC3E}">
        <p14:creationId xmlns:p14="http://schemas.microsoft.com/office/powerpoint/2010/main" xmlns="" val="2853407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ADB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1B544-67AD-4DE7-BFB0-6DE6F577CC3F}" type="datetimeFigureOut">
              <a:rPr lang="en-GB" smtClean="0"/>
              <a:pPr/>
              <a:t>26/09/2017</a:t>
            </a:fld>
            <a:endParaRPr lang="en-GB"/>
          </a:p>
        </p:txBody>
      </p:sp>
      <p:sp>
        <p:nvSpPr>
          <p:cNvPr id="3" name="Footer Placeholder 2"/>
          <p:cNvSpPr>
            <a:spLocks noGrp="1"/>
          </p:cNvSpPr>
          <p:nvPr>
            <p:ph type="ftr" sz="quarter" idx="11"/>
          </p:nvPr>
        </p:nvSpPr>
        <p:spPr/>
        <p:txBody>
          <a:bodyPr/>
          <a:lstStyle/>
          <a:p>
            <a:endParaRPr lang="en-GB"/>
          </a:p>
        </p:txBody>
      </p:sp>
      <p:pic>
        <p:nvPicPr>
          <p:cNvPr id="5" name="Picture 7" descr="Logo ADB quadri (Small) (2)"/>
          <p:cNvPicPr>
            <a:picLocks noChangeAspect="1" noChangeArrowheads="1"/>
          </p:cNvPicPr>
          <p:nvPr userDrawn="1"/>
        </p:nvPicPr>
        <p:blipFill>
          <a:blip r:embed="rId2" cstate="print">
            <a:clrChange>
              <a:clrFrom>
                <a:srgbClr val="FCFDFF"/>
              </a:clrFrom>
              <a:clrTo>
                <a:srgbClr val="FCFDFF">
                  <a:alpha val="0"/>
                </a:srgbClr>
              </a:clrTo>
            </a:clrChange>
            <a:extLst>
              <a:ext uri="{28A0092B-C50C-407E-A947-70E740481C1C}">
                <a14:useLocalDpi xmlns:a14="http://schemas.microsoft.com/office/drawing/2010/main" xmlns="" val="0"/>
              </a:ext>
            </a:extLst>
          </a:blip>
          <a:srcRect/>
          <a:stretch>
            <a:fillRect/>
          </a:stretch>
        </p:blipFill>
        <p:spPr bwMode="auto">
          <a:xfrm>
            <a:off x="7451725" y="6165850"/>
            <a:ext cx="1187450" cy="588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03590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ADB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C1B544-67AD-4DE7-BFB0-6DE6F577CC3F}" type="datetimeFigureOut">
              <a:rPr lang="en-GB" smtClean="0"/>
              <a:pPr/>
              <a:t>26/09/2017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8EC373B-2382-489C-94AF-A793FEA16EF1}" type="slidenum">
              <a:rPr lang="en-GB" smtClean="0"/>
              <a:pPr/>
              <a:t>‹N›</a:t>
            </a:fld>
            <a:endParaRPr lang="en-GB"/>
          </a:p>
        </p:txBody>
      </p:sp>
      <p:pic>
        <p:nvPicPr>
          <p:cNvPr id="8" name="Picture 7" descr="Logo ADB quadri (Small) (2)"/>
          <p:cNvPicPr>
            <a:picLocks noChangeAspect="1" noChangeArrowheads="1"/>
          </p:cNvPicPr>
          <p:nvPr userDrawn="1"/>
        </p:nvPicPr>
        <p:blipFill>
          <a:blip r:embed="rId2" cstate="print">
            <a:clrChange>
              <a:clrFrom>
                <a:srgbClr val="FCFDFF"/>
              </a:clrFrom>
              <a:clrTo>
                <a:srgbClr val="FCFDFF">
                  <a:alpha val="0"/>
                </a:srgbClr>
              </a:clrTo>
            </a:clrChange>
            <a:extLst>
              <a:ext uri="{28A0092B-C50C-407E-A947-70E740481C1C}">
                <a14:useLocalDpi xmlns:a14="http://schemas.microsoft.com/office/drawing/2010/main" xmlns="" val="0"/>
              </a:ext>
            </a:extLst>
          </a:blip>
          <a:srcRect/>
          <a:stretch>
            <a:fillRect/>
          </a:stretch>
        </p:blipFill>
        <p:spPr bwMode="auto">
          <a:xfrm>
            <a:off x="7451725" y="6165850"/>
            <a:ext cx="1187450" cy="588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8963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1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1B544-67AD-4DE7-BFB0-6DE6F577CC3F}" type="datetimeFigureOut">
              <a:rPr lang="en-GB" smtClean="0"/>
              <a:pPr/>
              <a:t>26/09/2017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xmlns="" val="132751967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ct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779912" y="2996952"/>
            <a:ext cx="1728037" cy="369332"/>
          </a:xfrm>
          <a:prstGeom prst="rect">
            <a:avLst/>
          </a:prstGeom>
          <a:noFill/>
        </p:spPr>
        <p:txBody>
          <a:bodyPr wrap="none" rtlCol="0">
            <a:spAutoFit/>
          </a:bodyPr>
          <a:lstStyle/>
          <a:p>
            <a:r>
              <a:rPr lang="it-IT" dirty="0" smtClean="0">
                <a:solidFill>
                  <a:schemeClr val="tx1">
                    <a:lumMod val="65000"/>
                    <a:lumOff val="35000"/>
                  </a:schemeClr>
                </a:solidFill>
                <a:latin typeface="Albertus Medium" pitchFamily="34" charset="0"/>
              </a:rPr>
              <a:t>THE HISTORY</a:t>
            </a:r>
            <a:endParaRPr lang="it-IT" dirty="0">
              <a:solidFill>
                <a:schemeClr val="tx1">
                  <a:lumMod val="65000"/>
                  <a:lumOff val="35000"/>
                </a:schemeClr>
              </a:solidFill>
              <a:latin typeface="Albertus Medium" pitchFamily="34" charset="0"/>
            </a:endParaRPr>
          </a:p>
        </p:txBody>
      </p:sp>
    </p:spTree>
    <p:extLst>
      <p:ext uri="{BB962C8B-B14F-4D97-AF65-F5344CB8AC3E}">
        <p14:creationId xmlns:p14="http://schemas.microsoft.com/office/powerpoint/2010/main" xmlns="" val="591177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1950 - 1960</a:t>
            </a:r>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xmlns=""/>
              </a:ext>
            </a:extLst>
          </a:blip>
          <a:stretch>
            <a:fillRect/>
          </a:stretch>
        </p:blipFill>
        <p:spPr>
          <a:xfrm>
            <a:off x="1792288" y="765934"/>
            <a:ext cx="5486400" cy="3808482"/>
          </a:xfrm>
        </p:spPr>
      </p:pic>
      <p:sp>
        <p:nvSpPr>
          <p:cNvPr id="5" name="TextBox 4"/>
          <p:cNvSpPr txBox="1"/>
          <p:nvPr/>
        </p:nvSpPr>
        <p:spPr>
          <a:xfrm>
            <a:off x="1979712" y="5517232"/>
            <a:ext cx="1944216" cy="369332"/>
          </a:xfrm>
          <a:prstGeom prst="rect">
            <a:avLst/>
          </a:prstGeom>
          <a:noFill/>
        </p:spPr>
        <p:txBody>
          <a:bodyPr wrap="square" rtlCol="0">
            <a:spAutoFit/>
          </a:bodyPr>
          <a:lstStyle/>
          <a:p>
            <a:r>
              <a:rPr lang="nl-BE" dirty="0" smtClean="0"/>
              <a:t>Q6 M desk</a:t>
            </a:r>
            <a:endParaRPr lang="nl-BE" dirty="0"/>
          </a:p>
        </p:txBody>
      </p:sp>
    </p:spTree>
    <p:extLst>
      <p:ext uri="{BB962C8B-B14F-4D97-AF65-F5344CB8AC3E}">
        <p14:creationId xmlns:p14="http://schemas.microsoft.com/office/powerpoint/2010/main" xmlns="" val="2025631620"/>
      </p:ext>
    </p:extLst>
  </p:cSld>
  <p:clrMapOvr>
    <a:masterClrMapping/>
  </p:clrMapOvr>
  <p:transition spd="slow" advTm="3000">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1987</a:t>
            </a:r>
            <a:endParaRPr lang="en-GB" dirty="0"/>
          </a:p>
        </p:txBody>
      </p:sp>
      <p:sp>
        <p:nvSpPr>
          <p:cNvPr id="4" name="Text Placeholder 3"/>
          <p:cNvSpPr>
            <a:spLocks noGrp="1"/>
          </p:cNvSpPr>
          <p:nvPr>
            <p:ph type="body" sz="half" idx="2"/>
          </p:nvPr>
        </p:nvSpPr>
        <p:spPr/>
        <p:txBody>
          <a:bodyPr>
            <a:normAutofit fontScale="92500" lnSpcReduction="20000"/>
          </a:bodyPr>
          <a:lstStyle/>
          <a:p>
            <a:r>
              <a:rPr lang="en-GB" dirty="0" smtClean="0"/>
              <a:t>ADB was acquired by the SIEMENS Group. At that time ADB was already strongly established as a worldwide broad line manufacturer of professional stage and studio lighting equipment.</a:t>
            </a:r>
          </a:p>
          <a:p>
            <a:r>
              <a:rPr lang="en-GB" dirty="0" smtClean="0"/>
              <a:t>ADB was official technical sponsor of RTB-F for Eurovision.</a:t>
            </a:r>
            <a:endParaRPr lang="en-GB" dirty="0"/>
          </a:p>
        </p:txBody>
      </p:sp>
      <p:pic>
        <p:nvPicPr>
          <p:cNvPr id="7" name="Picture Placeholder 6"/>
          <p:cNvPicPr>
            <a:picLocks noGrp="1" noChangeAspect="1"/>
          </p:cNvPicPr>
          <p:nvPr>
            <p:ph type="pic" idx="1"/>
          </p:nvPr>
        </p:nvPicPr>
        <p:blipFill>
          <a:blip r:embed="rId2" cstate="screen">
            <a:extLst>
              <a:ext uri="{28A0092B-C50C-407E-A947-70E740481C1C}">
                <a14:useLocalDpi xmlns:a14="http://schemas.microsoft.com/office/drawing/2010/main" xmlns=""/>
              </a:ext>
            </a:extLst>
          </a:blip>
          <a:stretch>
            <a:fillRect/>
          </a:stretch>
        </p:blipFill>
        <p:spPr>
          <a:xfrm>
            <a:off x="1792288" y="961711"/>
            <a:ext cx="5486400" cy="3416928"/>
          </a:xfrm>
        </p:spPr>
      </p:pic>
    </p:spTree>
    <p:extLst>
      <p:ext uri="{BB962C8B-B14F-4D97-AF65-F5344CB8AC3E}">
        <p14:creationId xmlns:p14="http://schemas.microsoft.com/office/powerpoint/2010/main" xmlns="" val="3173250979"/>
      </p:ext>
    </p:extLst>
  </p:cSld>
  <p:clrMapOvr>
    <a:masterClrMapping/>
  </p:clrMapOvr>
  <p:transition spd="slow" advTm="3000">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1987</a:t>
            </a:r>
            <a:endParaRPr lang="en-GB" dirty="0"/>
          </a:p>
        </p:txBody>
      </p:sp>
      <p:sp>
        <p:nvSpPr>
          <p:cNvPr id="4" name="Text Placeholder 3"/>
          <p:cNvSpPr>
            <a:spLocks noGrp="1"/>
          </p:cNvSpPr>
          <p:nvPr>
            <p:ph type="body" sz="half" idx="2"/>
          </p:nvPr>
        </p:nvSpPr>
        <p:spPr/>
        <p:txBody>
          <a:bodyPr>
            <a:normAutofit/>
          </a:bodyPr>
          <a:lstStyle/>
          <a:p>
            <a:r>
              <a:rPr lang="en-GB" dirty="0" smtClean="0"/>
              <a:t>ADB released the world’s 1</a:t>
            </a:r>
            <a:r>
              <a:rPr lang="en-GB" baseline="30000" dirty="0" smtClean="0"/>
              <a:t>st</a:t>
            </a:r>
            <a:r>
              <a:rPr lang="en-GB" dirty="0" smtClean="0"/>
              <a:t> generation of “DIGITAL” Dimmer Series : EURODIM</a:t>
            </a:r>
            <a:endParaRPr lang="en-GB" dirty="0"/>
          </a:p>
        </p:txBody>
      </p:sp>
      <p:pic>
        <p:nvPicPr>
          <p:cNvPr id="5" name="Picture Placeholder 4"/>
          <p:cNvPicPr>
            <a:picLocks noGrp="1" noChangeAspect="1"/>
          </p:cNvPicPr>
          <p:nvPr>
            <p:ph type="pic" idx="1"/>
          </p:nvPr>
        </p:nvPicPr>
        <p:blipFill>
          <a:blip r:embed="rId2" cstate="screen">
            <a:clrChange>
              <a:clrFrom>
                <a:srgbClr val="BBBBBB"/>
              </a:clrFrom>
              <a:clrTo>
                <a:srgbClr val="BBBBBB">
                  <a:alpha val="0"/>
                </a:srgbClr>
              </a:clrTo>
            </a:clrChange>
            <a:extLst>
              <a:ext uri="{28A0092B-C50C-407E-A947-70E740481C1C}">
                <a14:useLocalDpi xmlns:a14="http://schemas.microsoft.com/office/drawing/2010/main" xmlns=""/>
              </a:ext>
            </a:extLst>
          </a:blip>
          <a:stretch>
            <a:fillRect/>
          </a:stretch>
        </p:blipFill>
        <p:spPr>
          <a:xfrm>
            <a:off x="3164469" y="612775"/>
            <a:ext cx="2742038"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390771052"/>
      </p:ext>
    </p:extLst>
  </p:cSld>
  <p:clrMapOvr>
    <a:masterClrMapping/>
  </p:clrMapOvr>
  <p:transition spd="slow" advTm="3000">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2002</a:t>
            </a:r>
            <a:endParaRPr lang="en-GB" dirty="0"/>
          </a:p>
        </p:txBody>
      </p:sp>
      <p:pic>
        <p:nvPicPr>
          <p:cNvPr id="5" name="Picture Placeholder 4"/>
          <p:cNvPicPr>
            <a:picLocks noGrp="1" noChangeAspect="1"/>
          </p:cNvPicPr>
          <p:nvPr>
            <p:ph type="pic" idx="1"/>
          </p:nvPr>
        </p:nvPicPr>
        <p:blipFill>
          <a:blip r:embed="rId2" cstate="screen">
            <a:extLst>
              <a:ext uri="{BEBA8EAE-BF5A-486C-A8C5-ECC9F3942E4B}">
                <a14:imgProps xmlns:a14="http://schemas.microsoft.com/office/drawing/2010/main" xmlns="">
                  <a14:imgLayer r:embed="rId3">
                    <a14:imgEffect>
                      <a14:sharpenSoften amount="-25000"/>
                    </a14:imgEffect>
                    <a14:imgEffect>
                      <a14:brightnessContrast bright="20000"/>
                    </a14:imgEffect>
                  </a14:imgLayer>
                </a14:imgProps>
              </a:ext>
              <a:ext uri="{28A0092B-C50C-407E-A947-70E740481C1C}">
                <a14:useLocalDpi xmlns:a14="http://schemas.microsoft.com/office/drawing/2010/main" xmlns=""/>
              </a:ext>
            </a:extLst>
          </a:blip>
          <a:srcRect/>
          <a:stretch>
            <a:fillRect/>
          </a:stretch>
        </p:blipFill>
        <p:spPr/>
      </p:pic>
      <p:sp>
        <p:nvSpPr>
          <p:cNvPr id="4" name="Text Placeholder 3"/>
          <p:cNvSpPr>
            <a:spLocks noGrp="1"/>
          </p:cNvSpPr>
          <p:nvPr>
            <p:ph type="body" sz="half" idx="2"/>
          </p:nvPr>
        </p:nvSpPr>
        <p:spPr/>
        <p:txBody>
          <a:bodyPr>
            <a:normAutofit fontScale="92500"/>
          </a:bodyPr>
          <a:lstStyle/>
          <a:p>
            <a:r>
              <a:rPr lang="en-GB" dirty="0" smtClean="0"/>
              <a:t>Following a management buy-out, the ADB Group was restructured, the production streamlined and upgraded in order to make of ADB a lean and agile operation able to face new challenges. </a:t>
            </a:r>
          </a:p>
          <a:p>
            <a:endParaRPr lang="en-GB" dirty="0"/>
          </a:p>
        </p:txBody>
      </p:sp>
    </p:spTree>
    <p:extLst>
      <p:ext uri="{BB962C8B-B14F-4D97-AF65-F5344CB8AC3E}">
        <p14:creationId xmlns:p14="http://schemas.microsoft.com/office/powerpoint/2010/main" xmlns="" val="1039900572"/>
      </p:ext>
    </p:extLst>
  </p:cSld>
  <p:clrMapOvr>
    <a:masterClrMapping/>
  </p:clrMapOvr>
  <p:transition spd="slow" advTm="3000">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2004</a:t>
            </a:r>
            <a:endParaRPr lang="en-GB" dirty="0"/>
          </a:p>
        </p:txBody>
      </p:sp>
      <p:pic>
        <p:nvPicPr>
          <p:cNvPr id="5" name="Picture Placeholder 4"/>
          <p:cNvPicPr>
            <a:picLocks noGrp="1" noChangeAspect="1"/>
          </p:cNvPicPr>
          <p:nvPr>
            <p:ph type="pic" idx="1"/>
          </p:nvPr>
        </p:nvPicPr>
        <p:blipFill>
          <a:blip r:embed="rId2" cstate="screen">
            <a:extLst>
              <a:ext uri="{28A0092B-C50C-407E-A947-70E740481C1C}">
                <a14:useLocalDpi xmlns:a14="http://schemas.microsoft.com/office/drawing/2010/main" xmlns=""/>
              </a:ext>
            </a:extLst>
          </a:blip>
          <a:stretch>
            <a:fillRect/>
          </a:stretch>
        </p:blipFill>
        <p:spPr>
          <a:xfrm>
            <a:off x="3092548" y="612775"/>
            <a:ext cx="2885880" cy="4114800"/>
          </a:xfrm>
        </p:spPr>
      </p:pic>
      <p:sp>
        <p:nvSpPr>
          <p:cNvPr id="4" name="Text Placeholder 3"/>
          <p:cNvSpPr>
            <a:spLocks noGrp="1"/>
          </p:cNvSpPr>
          <p:nvPr>
            <p:ph type="body" sz="half" idx="2"/>
          </p:nvPr>
        </p:nvSpPr>
        <p:spPr/>
        <p:txBody>
          <a:bodyPr/>
          <a:lstStyle/>
          <a:p>
            <a:r>
              <a:rPr lang="en-GB" dirty="0"/>
              <a:t>Launch of WARP, a revolutionary </a:t>
            </a:r>
            <a:r>
              <a:rPr lang="en-GB" dirty="0" smtClean="0"/>
              <a:t>completely </a:t>
            </a:r>
            <a:r>
              <a:rPr lang="en-GB" dirty="0" err="1" smtClean="0"/>
              <a:t>fanles</a:t>
            </a:r>
            <a:r>
              <a:rPr lang="en-GB" dirty="0" smtClean="0"/>
              <a:t>, silent zoom </a:t>
            </a:r>
            <a:r>
              <a:rPr lang="en-GB" dirty="0"/>
              <a:t>profile spotlight with ring control and motorization of all functions.</a:t>
            </a:r>
          </a:p>
          <a:p>
            <a:endParaRPr lang="en-GB" dirty="0"/>
          </a:p>
        </p:txBody>
      </p:sp>
    </p:spTree>
    <p:extLst>
      <p:ext uri="{BB962C8B-B14F-4D97-AF65-F5344CB8AC3E}">
        <p14:creationId xmlns:p14="http://schemas.microsoft.com/office/powerpoint/2010/main" xmlns="" val="2474243448"/>
      </p:ext>
    </p:extLst>
  </p:cSld>
  <p:clrMapOvr>
    <a:masterClrMapping/>
  </p:clrMapOvr>
  <p:transition spd="slow" advTm="3000">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EURODIM Twin Tech</a:t>
            </a:r>
            <a:endParaRPr lang="en-GB"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t="24897" b="24897"/>
          <a:stretch>
            <a:fillRect/>
          </a:stretch>
        </p:blipFill>
        <p:spPr/>
      </p:pic>
      <p:sp>
        <p:nvSpPr>
          <p:cNvPr id="4" name="Text Placeholder 3"/>
          <p:cNvSpPr>
            <a:spLocks noGrp="1"/>
          </p:cNvSpPr>
          <p:nvPr>
            <p:ph type="body" sz="half" idx="2"/>
          </p:nvPr>
        </p:nvSpPr>
        <p:spPr/>
        <p:txBody>
          <a:bodyPr>
            <a:normAutofit fontScale="92500" lnSpcReduction="20000"/>
          </a:bodyPr>
          <a:lstStyle/>
          <a:p>
            <a:r>
              <a:rPr lang="en-GB" dirty="0" smtClean="0"/>
              <a:t>A NEW true “power management system” where every individual circuit  can be a “dimmer” (with NO minimum load) or a “solid state relay” </a:t>
            </a:r>
          </a:p>
          <a:p>
            <a:r>
              <a:rPr lang="en-GB" dirty="0" smtClean="0"/>
              <a:t>switching “any load” at “zero crossing” without de-rating of the circuit capacity.</a:t>
            </a:r>
            <a:endParaRPr lang="en-GB" dirty="0"/>
          </a:p>
        </p:txBody>
      </p:sp>
    </p:spTree>
    <p:extLst>
      <p:ext uri="{BB962C8B-B14F-4D97-AF65-F5344CB8AC3E}">
        <p14:creationId xmlns:p14="http://schemas.microsoft.com/office/powerpoint/2010/main" xmlns="" val="829191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DimSwitch</a:t>
            </a:r>
            <a:endParaRPr lang="en-GB"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a:stretch>
            <a:fillRect/>
          </a:stretch>
        </p:blipFill>
        <p:spPr/>
      </p:pic>
      <p:sp>
        <p:nvSpPr>
          <p:cNvPr id="4" name="Text Placeholder 3"/>
          <p:cNvSpPr>
            <a:spLocks noGrp="1"/>
          </p:cNvSpPr>
          <p:nvPr>
            <p:ph type="body" sz="half" idx="2"/>
          </p:nvPr>
        </p:nvSpPr>
        <p:spPr/>
        <p:txBody>
          <a:bodyPr/>
          <a:lstStyle/>
          <a:p>
            <a:r>
              <a:rPr lang="en-GB" dirty="0" err="1" smtClean="0"/>
              <a:t>DimSwitch</a:t>
            </a:r>
            <a:r>
              <a:rPr lang="en-GB" dirty="0" smtClean="0"/>
              <a:t> modules in 4 x 3kW or 3 x 5kW with MCB1P+N protection and RCD per module or per circuit as an option.</a:t>
            </a:r>
          </a:p>
          <a:p>
            <a:r>
              <a:rPr lang="en-GB" dirty="0" smtClean="0"/>
              <a:t>Filtering 200µsec or 400µsec. </a:t>
            </a:r>
            <a:endParaRPr lang="en-GB" dirty="0"/>
          </a:p>
        </p:txBody>
      </p:sp>
    </p:spTree>
    <p:extLst>
      <p:ext uri="{BB962C8B-B14F-4D97-AF65-F5344CB8AC3E}">
        <p14:creationId xmlns:p14="http://schemas.microsoft.com/office/powerpoint/2010/main" xmlns="" val="9764531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ALC4</a:t>
            </a:r>
            <a:endParaRPr lang="en-GB" dirty="0"/>
          </a:p>
        </p:txBody>
      </p:sp>
      <p:pic>
        <p:nvPicPr>
          <p:cNvPr id="5" name="Picture Placeholder 4"/>
          <p:cNvPicPr>
            <a:picLocks noGrp="1" noChangeAspect="1"/>
          </p:cNvPicPr>
          <p:nvPr>
            <p:ph type="pic" idx="1"/>
          </p:nvPr>
        </p:nvPicPr>
        <p:blipFill>
          <a:blip r:embed="rId2" cstate="print">
            <a:extLst>
              <a:ext uri="{BEBA8EAE-BF5A-486C-A8C5-ECC9F3942E4B}">
                <a14:imgProps xmlns:a14="http://schemas.microsoft.com/office/drawing/2010/main" xmlns="">
                  <a14:imgLayer r:embed="rId3">
                    <a14:imgEffect>
                      <a14:brightnessContrast bright="40000" contrast="20000"/>
                    </a14:imgEffect>
                  </a14:imgLayer>
                </a14:imgProps>
              </a:ext>
              <a:ext uri="{28A0092B-C50C-407E-A947-70E740481C1C}">
                <a14:useLocalDpi xmlns:a14="http://schemas.microsoft.com/office/drawing/2010/main" xmlns="" val="0"/>
              </a:ext>
            </a:extLst>
          </a:blip>
          <a:srcRect l="256" r="256"/>
          <a:stretch>
            <a:fillRect/>
          </a:stretch>
        </p:blipFill>
        <p:spPr/>
      </p:pic>
      <p:sp>
        <p:nvSpPr>
          <p:cNvPr id="4" name="Text Placeholder 3"/>
          <p:cNvSpPr>
            <a:spLocks noGrp="1"/>
          </p:cNvSpPr>
          <p:nvPr>
            <p:ph type="body" sz="half" idx="2"/>
          </p:nvPr>
        </p:nvSpPr>
        <p:spPr/>
        <p:txBody>
          <a:bodyPr/>
          <a:lstStyle/>
          <a:p>
            <a:r>
              <a:rPr lang="en-GB" dirty="0" smtClean="0"/>
              <a:t>The first and only LED instrument for Cyclorama- or Wash lighting with optical feedback of the light output and colour consistency.</a:t>
            </a:r>
            <a:endParaRPr lang="en-GB" dirty="0"/>
          </a:p>
        </p:txBody>
      </p:sp>
    </p:spTree>
    <p:extLst>
      <p:ext uri="{BB962C8B-B14F-4D97-AF65-F5344CB8AC3E}">
        <p14:creationId xmlns:p14="http://schemas.microsoft.com/office/powerpoint/2010/main" xmlns="" val="376859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LIBERTY &amp; FREEDOM</a:t>
            </a:r>
            <a:endParaRPr lang="en-GB" dirty="0"/>
          </a:p>
        </p:txBody>
      </p:sp>
      <p:pic>
        <p:nvPicPr>
          <p:cNvPr id="6" name="Picture Placeholder 5"/>
          <p:cNvPicPr>
            <a:picLocks noGrp="1" noChangeAspect="1"/>
          </p:cNvPicPr>
          <p:nvPr>
            <p:ph type="pic" idx="1"/>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xmlns="" val="0"/>
              </a:ext>
            </a:extLst>
          </a:blip>
          <a:srcRect l="7910" r="7910"/>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p:txBody>
          <a:bodyPr>
            <a:normAutofit fontScale="92500" lnSpcReduction="10000"/>
          </a:bodyPr>
          <a:lstStyle/>
          <a:p>
            <a:r>
              <a:rPr lang="en-GB" dirty="0" smtClean="0"/>
              <a:t>Based on a very </a:t>
            </a:r>
            <a:r>
              <a:rPr lang="en-GB" dirty="0" err="1" smtClean="0"/>
              <a:t>performant</a:t>
            </a:r>
            <a:r>
              <a:rPr lang="en-GB" dirty="0" smtClean="0"/>
              <a:t> Theatre / Opera / TV oriented software: HATHOR, this range of desks conforms to a broad range of entertainment venues, is fully integrated with CAPTURE and allows for  extended networking (</a:t>
            </a:r>
            <a:r>
              <a:rPr lang="en-GB" dirty="0" err="1" smtClean="0"/>
              <a:t>ArtNet</a:t>
            </a:r>
            <a:r>
              <a:rPr lang="en-GB" dirty="0" smtClean="0"/>
              <a:t>, </a:t>
            </a:r>
            <a:r>
              <a:rPr lang="en-GB" dirty="0" err="1" smtClean="0"/>
              <a:t>sACN</a:t>
            </a:r>
            <a:r>
              <a:rPr lang="en-GB" dirty="0" smtClean="0"/>
              <a:t>, </a:t>
            </a:r>
            <a:r>
              <a:rPr lang="en-GB" dirty="0" err="1" smtClean="0"/>
              <a:t>RDMNet</a:t>
            </a:r>
            <a:r>
              <a:rPr lang="en-GB" dirty="0" smtClean="0"/>
              <a:t>)</a:t>
            </a:r>
            <a:endParaRPr lang="en-GB" dirty="0"/>
          </a:p>
        </p:txBody>
      </p:sp>
    </p:spTree>
    <p:extLst>
      <p:ext uri="{BB962C8B-B14F-4D97-AF65-F5344CB8AC3E}">
        <p14:creationId xmlns:p14="http://schemas.microsoft.com/office/powerpoint/2010/main" xmlns="" val="1265494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32298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lum bright="70000" contrast="-70000"/>
            <a:extLst>
              <a:ext uri="{BEBA8EAE-BF5A-486C-A8C5-ECC9F3942E4B}">
                <a14:imgProps xmlns:a14="http://schemas.microsoft.com/office/drawing/2010/main" xmlns="">
                  <a14:imgLayer r:embed="rId3">
                    <a14:imgEffect>
                      <a14:colorTemperature colorTemp="3625"/>
                    </a14:imgEffect>
                    <a14:imgEffect>
                      <a14:saturation sat="66000"/>
                    </a14:imgEffect>
                  </a14:imgLayer>
                </a14:imgProps>
              </a:ext>
              <a:ext uri="{28A0092B-C50C-407E-A947-70E740481C1C}">
                <a14:useLocalDpi xmlns:a14="http://schemas.microsoft.com/office/drawing/2010/main" xmlns=""/>
              </a:ext>
            </a:extLst>
          </a:blip>
          <a:stretch>
            <a:fillRect/>
          </a:stretch>
        </p:blipFill>
        <p:spPr>
          <a:xfrm>
            <a:off x="1" y="1680508"/>
            <a:ext cx="9144000" cy="4473759"/>
          </a:xfrm>
          <a:prstGeom prst="rect">
            <a:avLst/>
          </a:prstGeom>
        </p:spPr>
      </p:pic>
      <p:sp>
        <p:nvSpPr>
          <p:cNvPr id="3" name="Content Placeholder 2"/>
          <p:cNvSpPr>
            <a:spLocks noGrp="1"/>
          </p:cNvSpPr>
          <p:nvPr>
            <p:ph idx="1"/>
          </p:nvPr>
        </p:nvSpPr>
        <p:spPr>
          <a:xfrm>
            <a:off x="457200" y="1268760"/>
            <a:ext cx="8229600" cy="4857403"/>
          </a:xfrm>
        </p:spPr>
        <p:txBody>
          <a:bodyPr>
            <a:noAutofit/>
          </a:bodyPr>
          <a:lstStyle/>
          <a:p>
            <a:pPr marL="541338" indent="-541338">
              <a:buNone/>
            </a:pPr>
            <a:r>
              <a:rPr lang="en-GB" sz="1400" b="1" dirty="0" smtClean="0"/>
              <a:t>1920 </a:t>
            </a:r>
            <a:r>
              <a:rPr lang="en-GB" sz="1400" dirty="0" smtClean="0"/>
              <a:t>  	ADB originally founded in by Mr </a:t>
            </a:r>
            <a:r>
              <a:rPr lang="en-GB" sz="1400" b="1" dirty="0" err="1" smtClean="0"/>
              <a:t>A</a:t>
            </a:r>
            <a:r>
              <a:rPr lang="en-GB" sz="1400" dirty="0" err="1" smtClean="0"/>
              <a:t>drien</a:t>
            </a:r>
            <a:r>
              <a:rPr lang="en-GB" sz="1400" dirty="0" smtClean="0"/>
              <a:t> </a:t>
            </a:r>
            <a:r>
              <a:rPr lang="en-GB" sz="1400" b="1" dirty="0" smtClean="0"/>
              <a:t>d</a:t>
            </a:r>
            <a:r>
              <a:rPr lang="en-GB" sz="1400" dirty="0" smtClean="0"/>
              <a:t>e </a:t>
            </a:r>
            <a:r>
              <a:rPr lang="en-GB" sz="1400" b="1" dirty="0" smtClean="0"/>
              <a:t>B</a:t>
            </a:r>
            <a:r>
              <a:rPr lang="en-GB" sz="1400" dirty="0" smtClean="0"/>
              <a:t>acker – whose initials provided the company name - began its life as a manufacturer of electrical equipment for laboratories, mainly rheostats.</a:t>
            </a:r>
          </a:p>
          <a:p>
            <a:pPr marL="541338" indent="-541338">
              <a:buNone/>
            </a:pPr>
            <a:r>
              <a:rPr lang="en-GB" sz="1400" b="1" dirty="0" smtClean="0"/>
              <a:t>1925</a:t>
            </a:r>
            <a:r>
              <a:rPr lang="en-GB" sz="1400" dirty="0" smtClean="0"/>
              <a:t>  	ADB applied the rheostats and later on the RHEOTOR® variable transformers to the dimming of light in theatres, music halls and cinemas. The company was, notably, responsible for producing the first light dimmer for the Malines City theatre in Belgium. This equipment served for over forty years.</a:t>
            </a:r>
          </a:p>
          <a:p>
            <a:pPr marL="541338" indent="-541338">
              <a:buNone/>
            </a:pPr>
            <a:r>
              <a:rPr lang="en-GB" sz="1400" b="1" dirty="0" smtClean="0"/>
              <a:t>1938</a:t>
            </a:r>
            <a:r>
              <a:rPr lang="en-GB" sz="1400" dirty="0" smtClean="0"/>
              <a:t>   The first spotlights were introduced and soon afterward lighting control became electromechanical and partially motorized with relay control.</a:t>
            </a:r>
          </a:p>
          <a:p>
            <a:pPr marL="541338" indent="-541338">
              <a:buNone/>
            </a:pPr>
            <a:r>
              <a:rPr lang="en-GB" sz="1400" b="1" dirty="0" smtClean="0"/>
              <a:t>1950</a:t>
            </a:r>
            <a:r>
              <a:rPr lang="en-GB" sz="1400" dirty="0" smtClean="0"/>
              <a:t>  	The start of a long period, of innovations, with for ex. dimmers based on </a:t>
            </a:r>
            <a:r>
              <a:rPr lang="en-GB" sz="1400" dirty="0" err="1" smtClean="0"/>
              <a:t>Thyratrons</a:t>
            </a:r>
            <a:r>
              <a:rPr lang="en-GB" sz="1400" dirty="0" smtClean="0"/>
              <a:t>, on magnetic amplifiers and, since 1965, on </a:t>
            </a:r>
            <a:r>
              <a:rPr lang="en-GB" sz="1400" dirty="0" err="1" smtClean="0"/>
              <a:t>Thyristors</a:t>
            </a:r>
            <a:r>
              <a:rPr lang="en-GB" sz="1400" dirty="0" smtClean="0"/>
              <a:t>. And also, the first memory control desks based on punched cards, ferrites, magnetic tape, floppy disc, and finally in 1985 on microprocessors.</a:t>
            </a:r>
          </a:p>
          <a:p>
            <a:pPr marL="541338" indent="-541338">
              <a:buNone/>
            </a:pPr>
            <a:r>
              <a:rPr lang="en-GB" sz="1400" b="1" dirty="0" smtClean="0"/>
              <a:t>1987</a:t>
            </a:r>
            <a:r>
              <a:rPr lang="en-GB" sz="1400" dirty="0" smtClean="0"/>
              <a:t>   	ADB was acquired by the SIEMENS Group. At that time ADB was already strongly established as a worldwide broad line manufacturer of professional stage and studio lighting equipment.</a:t>
            </a:r>
          </a:p>
          <a:p>
            <a:pPr marL="541338" indent="-541338">
              <a:buNone/>
            </a:pPr>
            <a:r>
              <a:rPr lang="en-GB" sz="1400" b="1" dirty="0" smtClean="0"/>
              <a:t>2002</a:t>
            </a:r>
            <a:r>
              <a:rPr lang="en-GB" sz="1400" dirty="0" smtClean="0"/>
              <a:t>   	Following a management buy-out, the ADB Group was restructured, the production streamlined and upgraded in order to make of ADB a lean and agile operation able to face new challenges. </a:t>
            </a:r>
          </a:p>
          <a:p>
            <a:pPr marL="541338" indent="-541338">
              <a:buAutoNum type="arabicPlain" startAt="2004"/>
            </a:pPr>
            <a:r>
              <a:rPr lang="en-GB" sz="1400" dirty="0" smtClean="0"/>
              <a:t>Launch of WARP, a revolutionary zoom profile spotlight with ring control and motorization of all functions</a:t>
            </a:r>
          </a:p>
          <a:p>
            <a:pPr marL="541338" indent="-541338">
              <a:buAutoNum type="arabicPlain" startAt="2011"/>
            </a:pPr>
            <a:r>
              <a:rPr lang="en-GB" sz="1400" dirty="0" smtClean="0"/>
              <a:t>Launch of EURODIM </a:t>
            </a:r>
            <a:r>
              <a:rPr lang="en-GB" sz="1400" dirty="0" err="1" smtClean="0"/>
              <a:t>TwinTech</a:t>
            </a:r>
            <a:r>
              <a:rPr lang="en-GB" sz="1400" dirty="0" smtClean="0"/>
              <a:t> with free combination of </a:t>
            </a:r>
            <a:r>
              <a:rPr lang="en-GB" sz="1400" dirty="0" err="1" smtClean="0"/>
              <a:t>Thyristor</a:t>
            </a:r>
            <a:r>
              <a:rPr lang="en-GB" sz="1400" dirty="0" smtClean="0"/>
              <a:t> and </a:t>
            </a:r>
            <a:r>
              <a:rPr lang="en-GB" sz="1400" dirty="0" err="1" smtClean="0"/>
              <a:t>Sinewave</a:t>
            </a:r>
            <a:r>
              <a:rPr lang="en-GB" sz="1400" dirty="0" smtClean="0"/>
              <a:t> dimming </a:t>
            </a:r>
          </a:p>
          <a:p>
            <a:pPr marL="541338" indent="-541338">
              <a:buNone/>
            </a:pPr>
            <a:r>
              <a:rPr lang="en-GB" sz="1400" dirty="0" smtClean="0"/>
              <a:t>            and the future proof </a:t>
            </a:r>
            <a:r>
              <a:rPr lang="en-GB" sz="1400" dirty="0" err="1" smtClean="0"/>
              <a:t>DimSwitch</a:t>
            </a:r>
            <a:r>
              <a:rPr lang="en-GB" sz="1400" dirty="0" smtClean="0"/>
              <a:t> technology with Solid State relay instead of mechanical.</a:t>
            </a:r>
          </a:p>
          <a:p>
            <a:pPr marL="541338" indent="-541338">
              <a:buNone/>
            </a:pPr>
            <a:r>
              <a:rPr lang="en-GB" sz="1400" dirty="0" smtClean="0"/>
              <a:t>2013    First all LED RGB cyclorama and floodlight unit ALC4</a:t>
            </a:r>
          </a:p>
          <a:p>
            <a:pPr marL="541338" indent="-541338">
              <a:buNone/>
            </a:pPr>
            <a:r>
              <a:rPr lang="en-GB" sz="1400" b="1" dirty="0" smtClean="0"/>
              <a:t>Today </a:t>
            </a:r>
            <a:endParaRPr lang="en-GB" sz="1400" dirty="0"/>
          </a:p>
        </p:txBody>
      </p:sp>
      <p:sp>
        <p:nvSpPr>
          <p:cNvPr id="2" name="Title 1"/>
          <p:cNvSpPr>
            <a:spLocks noGrp="1"/>
          </p:cNvSpPr>
          <p:nvPr>
            <p:ph type="title"/>
          </p:nvPr>
        </p:nvSpPr>
        <p:spPr/>
        <p:txBody>
          <a:bodyPr/>
          <a:lstStyle/>
          <a:p>
            <a:r>
              <a:rPr lang="en-GB" dirty="0" smtClean="0"/>
              <a:t>ADB – Your Partner for Light</a:t>
            </a:r>
            <a:endParaRPr lang="en-GB" dirty="0"/>
          </a:p>
        </p:txBody>
      </p:sp>
    </p:spTree>
    <p:extLst>
      <p:ext uri="{BB962C8B-B14F-4D97-AF65-F5344CB8AC3E}">
        <p14:creationId xmlns:p14="http://schemas.microsoft.com/office/powerpoint/2010/main" xmlns="" val="16438259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5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2" presetClass="entr" presetSubtype="4" fill="hold" nodeType="after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6000"/>
                            </p:stCondLst>
                            <p:childTnLst>
                              <p:par>
                                <p:cTn id="25" presetID="2" presetClass="entr" presetSubtype="4" fill="hold" nodeType="afterEffect">
                                  <p:stCondLst>
                                    <p:cond delay="50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7500"/>
                            </p:stCondLst>
                            <p:childTnLst>
                              <p:par>
                                <p:cTn id="30" presetID="2" presetClass="entr" presetSubtype="4" fill="hold" nodeType="afterEffect">
                                  <p:stCondLst>
                                    <p:cond delay="50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9000"/>
                            </p:stCondLst>
                            <p:childTnLst>
                              <p:par>
                                <p:cTn id="35" presetID="2" presetClass="entr" presetSubtype="4" fill="hold" nodeType="afterEffect">
                                  <p:stCondLst>
                                    <p:cond delay="50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0500"/>
                            </p:stCondLst>
                            <p:childTnLst>
                              <p:par>
                                <p:cTn id="40" presetID="2" presetClass="entr" presetSubtype="4" fill="hold" nodeType="afterEffect">
                                  <p:stCondLst>
                                    <p:cond delay="50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2000"/>
                            </p:stCondLst>
                            <p:childTnLst>
                              <p:par>
                                <p:cTn id="45" presetID="2" presetClass="entr" presetSubtype="4" fill="hold" nodeType="afterEffect">
                                  <p:stCondLst>
                                    <p:cond delay="50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3500"/>
                            </p:stCondLst>
                            <p:childTnLst>
                              <p:par>
                                <p:cTn id="50" presetID="2" presetClass="entr" presetSubtype="4" fill="hold" nodeType="afterEffect">
                                  <p:stCondLst>
                                    <p:cond delay="50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3" dur="1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5000"/>
                            </p:stCondLst>
                            <p:childTnLst>
                              <p:par>
                                <p:cTn id="55" presetID="2" presetClass="entr" presetSubtype="4" fill="hold" nodeType="afterEffect">
                                  <p:stCondLst>
                                    <p:cond delay="50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1920</a:t>
            </a:r>
            <a:endParaRPr lang="en-GB"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xmlns=""/>
              </a:ext>
            </a:extLst>
          </a:blip>
          <a:stretch>
            <a:fillRect/>
          </a:stretch>
        </p:blipFill>
        <p:spPr>
          <a:xfrm>
            <a:off x="2455177" y="612775"/>
            <a:ext cx="4160621" cy="4114800"/>
          </a:xfrm>
        </p:spPr>
      </p:pic>
      <p:sp>
        <p:nvSpPr>
          <p:cNvPr id="6" name="Text Placeholder 5"/>
          <p:cNvSpPr>
            <a:spLocks noGrp="1"/>
          </p:cNvSpPr>
          <p:nvPr>
            <p:ph type="body" sz="half" idx="2"/>
          </p:nvPr>
        </p:nvSpPr>
        <p:spPr/>
        <p:txBody>
          <a:bodyPr/>
          <a:lstStyle/>
          <a:p>
            <a:r>
              <a:rPr lang="en-GB" dirty="0" smtClean="0"/>
              <a:t>ADB originally founded in by Mr </a:t>
            </a:r>
            <a:r>
              <a:rPr lang="en-GB" dirty="0" err="1" smtClean="0"/>
              <a:t>Adrien</a:t>
            </a:r>
            <a:r>
              <a:rPr lang="en-GB" dirty="0" smtClean="0"/>
              <a:t> de Backer – whose initials provided the company name - began its life as a manufacturer of electrical equipment for laboratories, mainly resistors.</a:t>
            </a:r>
          </a:p>
          <a:p>
            <a:endParaRPr lang="en-GB" dirty="0"/>
          </a:p>
        </p:txBody>
      </p:sp>
    </p:spTree>
    <p:extLst>
      <p:ext uri="{BB962C8B-B14F-4D97-AF65-F5344CB8AC3E}">
        <p14:creationId xmlns:p14="http://schemas.microsoft.com/office/powerpoint/2010/main" xmlns="" val="477964604"/>
      </p:ext>
    </p:extLst>
  </p:cSld>
  <p:clrMapOvr>
    <a:masterClrMapping/>
  </p:clrMapOvr>
  <p:transition spd="slow" advTm="3000">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1925</a:t>
            </a:r>
            <a:endParaRPr lang="en-GB"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xmlns=""/>
              </a:ext>
            </a:extLst>
          </a:blip>
          <a:stretch>
            <a:fillRect/>
          </a:stretch>
        </p:blipFill>
        <p:spPr>
          <a:xfrm>
            <a:off x="3145745" y="612775"/>
            <a:ext cx="2779485" cy="4114800"/>
          </a:xfrm>
        </p:spPr>
      </p:pic>
      <p:sp>
        <p:nvSpPr>
          <p:cNvPr id="4" name="Text Placeholder 3"/>
          <p:cNvSpPr>
            <a:spLocks noGrp="1"/>
          </p:cNvSpPr>
          <p:nvPr>
            <p:ph type="body" sz="half" idx="2"/>
          </p:nvPr>
        </p:nvSpPr>
        <p:spPr/>
        <p:txBody>
          <a:bodyPr>
            <a:normAutofit fontScale="85000" lnSpcReduction="10000"/>
          </a:bodyPr>
          <a:lstStyle/>
          <a:p>
            <a:r>
              <a:rPr lang="en-GB" dirty="0" smtClean="0"/>
              <a:t>ADB applied the rheostats and later on the RHEOTOR® variable transformers to the dimming of light in theatres, music halls and cinemas. The company was, notably, responsible for producing the first light dimmer for the Malines City theatre in Belgium. This equipment served for over forty years.</a:t>
            </a:r>
          </a:p>
          <a:p>
            <a:endParaRPr lang="en-GB" dirty="0"/>
          </a:p>
        </p:txBody>
      </p:sp>
    </p:spTree>
    <p:extLst>
      <p:ext uri="{BB962C8B-B14F-4D97-AF65-F5344CB8AC3E}">
        <p14:creationId xmlns:p14="http://schemas.microsoft.com/office/powerpoint/2010/main" xmlns="" val="3416962799"/>
      </p:ext>
    </p:extLst>
  </p:cSld>
  <p:clrMapOvr>
    <a:masterClrMapping/>
  </p:clrMapOvr>
  <p:transition spd="slow" advClick="0" advTm="3000">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1925</a:t>
            </a:r>
            <a:endParaRPr lang="en-GB"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xmlns=""/>
              </a:ext>
            </a:extLst>
          </a:blip>
          <a:stretch>
            <a:fillRect/>
          </a:stretch>
        </p:blipFill>
        <p:spPr>
          <a:xfrm>
            <a:off x="3145745" y="612775"/>
            <a:ext cx="2779485" cy="4114800"/>
          </a:xfrm>
        </p:spPr>
      </p:pic>
      <p:sp>
        <p:nvSpPr>
          <p:cNvPr id="4" name="Text Placeholder 3"/>
          <p:cNvSpPr>
            <a:spLocks noGrp="1"/>
          </p:cNvSpPr>
          <p:nvPr>
            <p:ph type="body" sz="half" idx="2"/>
          </p:nvPr>
        </p:nvSpPr>
        <p:spPr/>
        <p:txBody>
          <a:bodyPr>
            <a:normAutofit/>
          </a:bodyPr>
          <a:lstStyle/>
          <a:p>
            <a:r>
              <a:rPr lang="en-GB" dirty="0" smtClean="0"/>
              <a:t>ADB applied the rheostats and later on the RHEOTOR® variable transformers to the dimming of light in theatres, music halls and cinemas. </a:t>
            </a:r>
          </a:p>
          <a:p>
            <a:endParaRPr lang="en-GB" dirty="0"/>
          </a:p>
        </p:txBody>
      </p:sp>
      <p:pic>
        <p:nvPicPr>
          <p:cNvPr id="6" name="Picture Placeholder 4"/>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151696" y="612775"/>
            <a:ext cx="2767584" cy="4114800"/>
          </a:xfrm>
          <a:prstGeom prst="rect">
            <a:avLst/>
          </a:prstGeom>
        </p:spPr>
      </p:pic>
    </p:spTree>
    <p:extLst>
      <p:ext uri="{BB962C8B-B14F-4D97-AF65-F5344CB8AC3E}">
        <p14:creationId xmlns:p14="http://schemas.microsoft.com/office/powerpoint/2010/main" xmlns="" val="3153465422"/>
      </p:ext>
    </p:extLst>
  </p:cSld>
  <p:clrMapOvr>
    <a:masterClrMapping/>
  </p:clrMapOvr>
  <p:transition spd="slow" advClick="0" advTm="3000">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1938</a:t>
            </a:r>
            <a:endParaRPr lang="en-GB" dirty="0"/>
          </a:p>
        </p:txBody>
      </p:sp>
      <p:sp>
        <p:nvSpPr>
          <p:cNvPr id="4" name="Text Placeholder 3"/>
          <p:cNvSpPr>
            <a:spLocks noGrp="1"/>
          </p:cNvSpPr>
          <p:nvPr>
            <p:ph type="body" sz="half" idx="2"/>
          </p:nvPr>
        </p:nvSpPr>
        <p:spPr/>
        <p:txBody>
          <a:bodyPr/>
          <a:lstStyle/>
          <a:p>
            <a:endParaRPr lang="en-GB" dirty="0"/>
          </a:p>
        </p:txBody>
      </p:sp>
      <p:pic>
        <p:nvPicPr>
          <p:cNvPr id="6" name="Picture Placeholder 5"/>
          <p:cNvPicPr>
            <a:picLocks noGrp="1" noChangeAspect="1"/>
          </p:cNvPicPr>
          <p:nvPr>
            <p:ph type="pic" idx="1"/>
          </p:nvPr>
        </p:nvPicPr>
        <p:blipFill>
          <a:blip r:embed="rId2" cstate="screen">
            <a:extLst>
              <a:ext uri="{28A0092B-C50C-407E-A947-70E740481C1C}">
                <a14:useLocalDpi xmlns:a14="http://schemas.microsoft.com/office/drawing/2010/main" xmlns=""/>
              </a:ext>
            </a:extLst>
          </a:blip>
          <a:stretch>
            <a:fillRect/>
          </a:stretch>
        </p:blipFill>
        <p:spPr>
          <a:xfrm>
            <a:off x="3047008" y="612775"/>
            <a:ext cx="2976960" cy="4114800"/>
          </a:xfrm>
        </p:spPr>
      </p:pic>
    </p:spTree>
    <p:extLst>
      <p:ext uri="{BB962C8B-B14F-4D97-AF65-F5344CB8AC3E}">
        <p14:creationId xmlns:p14="http://schemas.microsoft.com/office/powerpoint/2010/main" xmlns="" val="1378970669"/>
      </p:ext>
    </p:extLst>
  </p:cSld>
  <p:clrMapOvr>
    <a:masterClrMapping/>
  </p:clrMapOvr>
  <p:transition spd="slow" advClick="0" advTm="3000">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1938</a:t>
            </a:r>
            <a:endParaRPr lang="en-GB" dirty="0"/>
          </a:p>
        </p:txBody>
      </p:sp>
      <p:pic>
        <p:nvPicPr>
          <p:cNvPr id="5" name="Picture Placeholder 4"/>
          <p:cNvPicPr>
            <a:picLocks noGrp="1" noChangeAspect="1"/>
          </p:cNvPicPr>
          <p:nvPr>
            <p:ph type="pic" idx="1"/>
          </p:nvPr>
        </p:nvPicPr>
        <p:blipFill>
          <a:blip r:embed="rId2" cstate="print">
            <a:clrChange>
              <a:clrFrom>
                <a:srgbClr val="FFFFCC"/>
              </a:clrFrom>
              <a:clrTo>
                <a:srgbClr val="FFFFCC">
                  <a:alpha val="0"/>
                </a:srgbClr>
              </a:clrTo>
            </a:clrChange>
            <a:extLst>
              <a:ext uri="{28A0092B-C50C-407E-A947-70E740481C1C}">
                <a14:useLocalDpi xmlns:a14="http://schemas.microsoft.com/office/drawing/2010/main" xmlns=""/>
              </a:ext>
            </a:extLst>
          </a:blip>
          <a:stretch>
            <a:fillRect/>
          </a:stretch>
        </p:blipFill>
        <p:spPr>
          <a:xfrm>
            <a:off x="3281946" y="612775"/>
            <a:ext cx="2507083" cy="4114800"/>
          </a:xfrm>
        </p:spPr>
      </p:pic>
      <p:sp>
        <p:nvSpPr>
          <p:cNvPr id="4" name="Text Placeholder 3"/>
          <p:cNvSpPr>
            <a:spLocks noGrp="1"/>
          </p:cNvSpPr>
          <p:nvPr>
            <p:ph type="body" sz="half" idx="2"/>
          </p:nvPr>
        </p:nvSpPr>
        <p:spPr/>
        <p:txBody>
          <a:bodyPr/>
          <a:lstStyle/>
          <a:p>
            <a:r>
              <a:rPr lang="en-GB" dirty="0" smtClean="0"/>
              <a:t>The first spotlights were introduced and soon afterward lighting control became electromechanical and partially motorized with relay control.</a:t>
            </a:r>
          </a:p>
          <a:p>
            <a:endParaRPr lang="en-GB" dirty="0"/>
          </a:p>
        </p:txBody>
      </p:sp>
    </p:spTree>
    <p:extLst>
      <p:ext uri="{BB962C8B-B14F-4D97-AF65-F5344CB8AC3E}">
        <p14:creationId xmlns:p14="http://schemas.microsoft.com/office/powerpoint/2010/main" xmlns="" val="1826061145"/>
      </p:ext>
    </p:extLst>
  </p:cSld>
  <p:clrMapOvr>
    <a:masterClrMapping/>
  </p:clrMapOvr>
  <p:transition spd="slow" advClick="0" advTm="3000">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1950 - 1960</a:t>
            </a:r>
            <a:endParaRPr lang="en-GB" dirty="0"/>
          </a:p>
        </p:txBody>
      </p:sp>
      <p:pic>
        <p:nvPicPr>
          <p:cNvPr id="5" name="Picture Placeholder 4"/>
          <p:cNvPicPr>
            <a:picLocks noGrp="1" noChangeAspect="1"/>
          </p:cNvPicPr>
          <p:nvPr>
            <p:ph type="pic" idx="1"/>
          </p:nvPr>
        </p:nvPicPr>
        <p:blipFill>
          <a:blip r:embed="rId2" cstate="screen">
            <a:extLst>
              <a:ext uri="{28A0092B-C50C-407E-A947-70E740481C1C}">
                <a14:useLocalDpi xmlns:a14="http://schemas.microsoft.com/office/drawing/2010/main" xmlns=""/>
              </a:ext>
            </a:extLst>
          </a:blip>
          <a:srcRect t="24761" b="24761"/>
          <a:stretch>
            <a:fillRect/>
          </a:stretch>
        </p:blipFill>
        <p:spPr/>
      </p:pic>
      <p:sp>
        <p:nvSpPr>
          <p:cNvPr id="4" name="Text Placeholder 3"/>
          <p:cNvSpPr>
            <a:spLocks noGrp="1"/>
          </p:cNvSpPr>
          <p:nvPr>
            <p:ph type="body" sz="half" idx="2"/>
          </p:nvPr>
        </p:nvSpPr>
        <p:spPr/>
        <p:txBody>
          <a:bodyPr>
            <a:normAutofit fontScale="92500" lnSpcReduction="10000"/>
          </a:bodyPr>
          <a:lstStyle/>
          <a:p>
            <a:r>
              <a:rPr lang="en-GB" dirty="0" smtClean="0"/>
              <a:t>The start of a long period, of innovations, with for ex. dimmers based on </a:t>
            </a:r>
            <a:r>
              <a:rPr lang="en-GB" dirty="0" err="1" smtClean="0"/>
              <a:t>Thyratrons</a:t>
            </a:r>
            <a:r>
              <a:rPr lang="en-GB" dirty="0" smtClean="0"/>
              <a:t>, on magnetic amplifiers and, since 1965, on </a:t>
            </a:r>
            <a:r>
              <a:rPr lang="en-GB" dirty="0" err="1" smtClean="0"/>
              <a:t>Thyristors</a:t>
            </a:r>
            <a:r>
              <a:rPr lang="en-GB" dirty="0" smtClean="0"/>
              <a:t>.  Also, the first memory control desks based on punched cards, ferrites, magnetic tape, floppy disc, and finally in 1985 on microprocessors.</a:t>
            </a:r>
          </a:p>
          <a:p>
            <a:endParaRPr lang="en-GB" dirty="0"/>
          </a:p>
        </p:txBody>
      </p:sp>
    </p:spTree>
    <p:extLst>
      <p:ext uri="{BB962C8B-B14F-4D97-AF65-F5344CB8AC3E}">
        <p14:creationId xmlns:p14="http://schemas.microsoft.com/office/powerpoint/2010/main" xmlns="" val="3294818763"/>
      </p:ext>
    </p:extLst>
  </p:cSld>
  <p:clrMapOvr>
    <a:masterClrMapping/>
  </p:clrMapOvr>
  <p:transition spd="slow" advTm="3000">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1950 - 1960</a:t>
            </a:r>
          </a:p>
        </p:txBody>
      </p:sp>
      <p:pic>
        <p:nvPicPr>
          <p:cNvPr id="6" name="Picture Placeholder 5"/>
          <p:cNvPicPr>
            <a:picLocks noGrp="1" noChangeAspect="1"/>
          </p:cNvPicPr>
          <p:nvPr>
            <p:ph type="pic" idx="1"/>
          </p:nvPr>
        </p:nvPicPr>
        <p:blipFill>
          <a:blip r:embed="rId2" cstate="screen">
            <a:extLst>
              <a:ext uri="{28A0092B-C50C-407E-A947-70E740481C1C}">
                <a14:useLocalDpi xmlns:a14="http://schemas.microsoft.com/office/drawing/2010/main" xmlns=""/>
              </a:ext>
            </a:extLst>
          </a:blip>
          <a:srcRect t="6443" b="6443"/>
          <a:stretch>
            <a:fillRect/>
          </a:stretch>
        </p:blipFill>
        <p:spPr/>
      </p:pic>
      <p:sp>
        <p:nvSpPr>
          <p:cNvPr id="7" name="TextBox 6"/>
          <p:cNvSpPr txBox="1"/>
          <p:nvPr/>
        </p:nvSpPr>
        <p:spPr>
          <a:xfrm>
            <a:off x="1979712" y="5517232"/>
            <a:ext cx="2088232" cy="369332"/>
          </a:xfrm>
          <a:prstGeom prst="rect">
            <a:avLst/>
          </a:prstGeom>
          <a:noFill/>
        </p:spPr>
        <p:txBody>
          <a:bodyPr wrap="square" rtlCol="0">
            <a:spAutoFit/>
          </a:bodyPr>
          <a:lstStyle/>
          <a:p>
            <a:r>
              <a:rPr lang="nl-BE" dirty="0" smtClean="0"/>
              <a:t>D3 TMS desk</a:t>
            </a:r>
            <a:endParaRPr lang="nl-BE" dirty="0"/>
          </a:p>
        </p:txBody>
      </p:sp>
    </p:spTree>
    <p:extLst>
      <p:ext uri="{BB962C8B-B14F-4D97-AF65-F5344CB8AC3E}">
        <p14:creationId xmlns:p14="http://schemas.microsoft.com/office/powerpoint/2010/main" xmlns="" val="2542863407"/>
      </p:ext>
    </p:extLst>
  </p:cSld>
  <p:clrMapOvr>
    <a:masterClrMapping/>
  </p:clrMapOvr>
  <p:transition spd="slow" advTm="3000">
    <p:wheel spokes="1"/>
  </p:transition>
  <p:timing>
    <p:tnLst>
      <p:par>
        <p:cTn id="1" dur="indefinite" restart="never" nodeType="tmRoot"/>
      </p:par>
    </p:tnLst>
  </p:timing>
</p:sld>
</file>

<file path=ppt/theme/theme1.xml><?xml version="1.0" encoding="utf-8"?>
<a:theme xmlns:a="http://schemas.openxmlformats.org/drawingml/2006/main" name="ADB Presen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ADB Presenation</Template>
  <TotalTime>435</TotalTime>
  <Words>481</Words>
  <Application>Microsoft Office PowerPoint</Application>
  <PresentationFormat>Presentazione su schermo (4:3)</PresentationFormat>
  <Paragraphs>47</Paragraphs>
  <Slides>19</Slides>
  <Notes>0</Notes>
  <HiddenSlides>0</HiddenSlides>
  <MMClips>0</MMClips>
  <ScaleCrop>false</ScaleCrop>
  <HeadingPairs>
    <vt:vector size="4" baseType="variant">
      <vt:variant>
        <vt:lpstr>Tema</vt:lpstr>
      </vt:variant>
      <vt:variant>
        <vt:i4>1</vt:i4>
      </vt:variant>
      <vt:variant>
        <vt:lpstr>Titoli diapositive</vt:lpstr>
      </vt:variant>
      <vt:variant>
        <vt:i4>19</vt:i4>
      </vt:variant>
    </vt:vector>
  </HeadingPairs>
  <TitlesOfParts>
    <vt:vector size="20" baseType="lpstr">
      <vt:lpstr>ADB Presenation</vt:lpstr>
      <vt:lpstr>Diapositiva 1</vt:lpstr>
      <vt:lpstr>ADB – Your Partner for Light</vt:lpstr>
      <vt:lpstr>1920</vt:lpstr>
      <vt:lpstr>1925</vt:lpstr>
      <vt:lpstr>1925</vt:lpstr>
      <vt:lpstr>1938</vt:lpstr>
      <vt:lpstr>1938</vt:lpstr>
      <vt:lpstr>1950 - 1960</vt:lpstr>
      <vt:lpstr>1950 - 1960</vt:lpstr>
      <vt:lpstr>1950 - 1960</vt:lpstr>
      <vt:lpstr>1987</vt:lpstr>
      <vt:lpstr>1987</vt:lpstr>
      <vt:lpstr>2002</vt:lpstr>
      <vt:lpstr>2004</vt:lpstr>
      <vt:lpstr>EURODIM Twin Tech</vt:lpstr>
      <vt:lpstr>DimSwitch</vt:lpstr>
      <vt:lpstr>ALC4</vt:lpstr>
      <vt:lpstr>LIBERTY &amp; FREEDOM</vt:lpstr>
      <vt:lpstr>Diapositiva 19</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Busch</dc:creator>
  <cp:lastModifiedBy>Davide Barbetta</cp:lastModifiedBy>
  <cp:revision>48</cp:revision>
  <dcterms:created xsi:type="dcterms:W3CDTF">2011-11-30T14:29:24Z</dcterms:created>
  <dcterms:modified xsi:type="dcterms:W3CDTF">2017-09-26T15:57:03Z</dcterms:modified>
</cp:coreProperties>
</file>